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Light" panose="020B0306030504020204" pitchFamily="34" charset="0"/>
      <p:regular r:id="rId21"/>
      <p:italic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776" autoAdjust="0"/>
    <p:restoredTop sz="94622" autoAdjust="0"/>
  </p:normalViewPr>
  <p:slideViewPr>
    <p:cSldViewPr>
      <p:cViewPr>
        <p:scale>
          <a:sx n="52" d="100"/>
          <a:sy n="52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ideal buck converter design is relatively straight forward under ideal conditions. However, introducing each of the following nonidealities greatly increases the mathematical analysis.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68183" y="4052098"/>
            <a:ext cx="8551634" cy="25638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74482" y="1439930"/>
            <a:ext cx="11339036" cy="199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Sanchez"/>
              </a:rPr>
              <a:t>Buck Converter Nonidealities</a:t>
            </a:r>
          </a:p>
          <a:p>
            <a:pPr algn="ctr">
              <a:lnSpc>
                <a:spcPts val="8437"/>
              </a:lnSpc>
            </a:pPr>
            <a:r>
              <a:rPr lang="en-US" sz="6026" dirty="0">
                <a:solidFill>
                  <a:srgbClr val="000000"/>
                </a:solidFill>
                <a:latin typeface="Sanchez"/>
              </a:rPr>
              <a:t> and their Influence on Design: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25030" y="7107437"/>
            <a:ext cx="3837940" cy="1279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643">
                <a:solidFill>
                  <a:srgbClr val="000000"/>
                </a:solidFill>
                <a:latin typeface="Sanchez"/>
              </a:rPr>
              <a:t>Presented by:</a:t>
            </a:r>
          </a:p>
          <a:p>
            <a:pPr algn="ctr">
              <a:lnSpc>
                <a:spcPts val="5100"/>
              </a:lnSpc>
            </a:pPr>
            <a:r>
              <a:rPr lang="en-US" sz="3643">
                <a:solidFill>
                  <a:srgbClr val="000000"/>
                </a:solidFill>
                <a:latin typeface="Sanchez"/>
              </a:rPr>
              <a:t>Michael McGarty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78386" y="1589710"/>
            <a:ext cx="13588536" cy="113209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13445" y="1941296"/>
            <a:ext cx="10461109" cy="64044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8421" y="514350"/>
            <a:ext cx="1040651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Synchronous Buck Topology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8839"/>
          <a:stretch>
            <a:fillRect/>
          </a:stretch>
        </p:blipFill>
        <p:spPr>
          <a:xfrm>
            <a:off x="329198" y="1386218"/>
            <a:ext cx="7855931" cy="24904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12" r="3012"/>
          <a:stretch>
            <a:fillRect/>
          </a:stretch>
        </p:blipFill>
        <p:spPr>
          <a:xfrm>
            <a:off x="2088331" y="3876638"/>
            <a:ext cx="5428188" cy="25692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9735" b="59671"/>
          <a:stretch>
            <a:fillRect/>
          </a:stretch>
        </p:blipFill>
        <p:spPr>
          <a:xfrm>
            <a:off x="11381539" y="1386218"/>
            <a:ext cx="7855931" cy="24235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148271" y="3680640"/>
            <a:ext cx="391997" cy="39199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088331" y="3680640"/>
            <a:ext cx="391997" cy="39199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593584" y="1216954"/>
            <a:ext cx="461692" cy="46169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4121" r="4121"/>
          <a:stretch>
            <a:fillRect/>
          </a:stretch>
        </p:blipFill>
        <p:spPr>
          <a:xfrm>
            <a:off x="11593039" y="3876638"/>
            <a:ext cx="5666261" cy="19393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t="159" b="159"/>
          <a:stretch>
            <a:fillRect/>
          </a:stretch>
        </p:blipFill>
        <p:spPr>
          <a:xfrm>
            <a:off x="2311793" y="6919937"/>
            <a:ext cx="12694048" cy="8541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t="5959" b="5959"/>
          <a:stretch>
            <a:fillRect/>
          </a:stretch>
        </p:blipFill>
        <p:spPr>
          <a:xfrm>
            <a:off x="8395262" y="8536726"/>
            <a:ext cx="6610579" cy="113416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 l="591" r="591"/>
          <a:stretch>
            <a:fillRect/>
          </a:stretch>
        </p:blipFill>
        <p:spPr>
          <a:xfrm>
            <a:off x="2284329" y="8536726"/>
            <a:ext cx="4176796" cy="107403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514350"/>
            <a:ext cx="543242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Gain Derivation: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4329" y="6407779"/>
            <a:ext cx="4586764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anchez"/>
              </a:rPr>
              <a:t>Using the volt-second balance,,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1793" y="7980466"/>
            <a:ext cx="378491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anchez"/>
              </a:rPr>
              <a:t>Identical switch equation: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95262" y="7980466"/>
            <a:ext cx="399732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anchez"/>
              </a:rPr>
              <a:t>Switch and diode equation: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4329" y="1661026"/>
            <a:ext cx="8129671" cy="26116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93" b="193"/>
          <a:stretch>
            <a:fillRect/>
          </a:stretch>
        </p:blipFill>
        <p:spPr>
          <a:xfrm>
            <a:off x="1028700" y="4408237"/>
            <a:ext cx="8129671" cy="26116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93" b="193"/>
          <a:stretch>
            <a:fillRect/>
          </a:stretch>
        </p:blipFill>
        <p:spPr>
          <a:xfrm>
            <a:off x="1028700" y="7188868"/>
            <a:ext cx="8129671" cy="26116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03539" y="1048163"/>
            <a:ext cx="8522195" cy="46659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07240" y="5934887"/>
            <a:ext cx="7114794" cy="10850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07240" y="7188868"/>
            <a:ext cx="7437654" cy="29936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4329" y="514350"/>
            <a:ext cx="854630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Synchronous Waveforms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14350"/>
            <a:ext cx="38358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References: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92039"/>
            <a:ext cx="17057875" cy="467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Sanchez"/>
              </a:rPr>
              <a:t>[1] SMPS Topology Chart - Wurth </a:t>
            </a:r>
            <a:r>
              <a:rPr lang="en-US" sz="2400" dirty="0" err="1">
                <a:solidFill>
                  <a:srgbClr val="000000"/>
                </a:solidFill>
                <a:latin typeface="Sanchez"/>
              </a:rPr>
              <a:t>Electroniks</a:t>
            </a:r>
            <a:r>
              <a:rPr lang="en-US" sz="2400" dirty="0">
                <a:solidFill>
                  <a:srgbClr val="000000"/>
                </a:solidFill>
                <a:latin typeface="Sanchez"/>
              </a:rPr>
              <a:t> https://www.we-online.com/web/fr/index.php/show/media/07_electronic_components/news_1/blog/midcom_blog_photos/SMPSChart.pdf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Sanchez"/>
              </a:rPr>
              <a:t>[2] AND9135/D LC Selection Guide for the DC-DC Synchronous Buck - </a:t>
            </a:r>
            <a:r>
              <a:rPr lang="en-US" sz="2400" dirty="0" err="1">
                <a:solidFill>
                  <a:srgbClr val="000000"/>
                </a:solidFill>
                <a:latin typeface="Sanchez"/>
              </a:rPr>
              <a:t>onsemi</a:t>
            </a:r>
            <a:r>
              <a:rPr lang="en-US" sz="2400" dirty="0">
                <a:solidFill>
                  <a:srgbClr val="000000"/>
                </a:solidFill>
                <a:latin typeface="Sanchez"/>
              </a:rPr>
              <a:t>  https://www.onsemi.com/pub/Collateral/AND9135-D.PDF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Sanchez"/>
              </a:rPr>
              <a:t>[3] </a:t>
            </a:r>
            <a:r>
              <a:rPr lang="en-US" sz="2400" dirty="0" err="1">
                <a:solidFill>
                  <a:srgbClr val="000000"/>
                </a:solidFill>
                <a:latin typeface="Sanchez"/>
              </a:rPr>
              <a:t>Batarseh</a:t>
            </a:r>
            <a:r>
              <a:rPr lang="en-US" sz="2400" dirty="0">
                <a:solidFill>
                  <a:srgbClr val="000000"/>
                </a:solidFill>
                <a:latin typeface="Sanchez"/>
              </a:rPr>
              <a:t>, I., &amp; </a:t>
            </a:r>
            <a:r>
              <a:rPr lang="en-US" sz="2400" dirty="0" err="1">
                <a:solidFill>
                  <a:srgbClr val="000000"/>
                </a:solidFill>
                <a:latin typeface="Sanchez"/>
              </a:rPr>
              <a:t>Harb</a:t>
            </a:r>
            <a:r>
              <a:rPr lang="en-US" sz="2400" dirty="0">
                <a:solidFill>
                  <a:srgbClr val="000000"/>
                </a:solidFill>
                <a:latin typeface="Sanchez"/>
              </a:rPr>
              <a:t>, A. (2019). Power Electronics: Circuit Analysis and Design. Springer.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Sanchez"/>
              </a:rPr>
              <a:t>[4] Component Figures: 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Sanchez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5829300"/>
            <a:ext cx="13103542" cy="344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Sanchez"/>
              </a:rPr>
              <a:t>Vishay 1N5400 - https://www.vishay.com/ppg?88516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Vishay 1N5822 - https://www.vishay.com/diodes/list/product-88526/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STM STF4n80k5 - https://www.st.com/en/power-transistors/stf4n90k5.html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IRFD024PBF2 - https://www.vishay.com/mosfets/list/product-91126/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Bourns 1130-472k-RC - https://www.bourns.com/data/global/pdfs/1130_series.pdf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Bourns SDR0503-503JL - https://www.bourns.com/docs/product-datasheets/sdr0503.pdf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ITG 301308 - https://www.itg-electronics.com/series/747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5" r="465"/>
          <a:stretch>
            <a:fillRect/>
          </a:stretch>
        </p:blipFill>
        <p:spPr>
          <a:xfrm>
            <a:off x="1028700" y="1763995"/>
            <a:ext cx="16230600" cy="6020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14350"/>
            <a:ext cx="378348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Motivation: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35" t="1210" b="1210"/>
          <a:stretch>
            <a:fillRect/>
          </a:stretch>
        </p:blipFill>
        <p:spPr>
          <a:xfrm>
            <a:off x="1967605" y="484605"/>
            <a:ext cx="13288214" cy="60554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14350"/>
            <a:ext cx="8115300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Sanchez"/>
              </a:rPr>
              <a:t>Types of nonidealities: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40024" y="6294121"/>
            <a:ext cx="4143375" cy="296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The six standard nonidealities: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Inductor Series Resistance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Output Capacitor ESR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Diode Forward Voltage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Diode On-resistance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Switch On-voltage</a:t>
            </a:r>
          </a:p>
          <a:p>
            <a:pPr marL="518165" lvl="1" indent="-259082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Switch On-resistance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62550"/>
            <a:ext cx="3092801" cy="12526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7504" y="3958211"/>
            <a:ext cx="4297572" cy="1468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7504" y="6414122"/>
            <a:ext cx="3138498" cy="7358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9153" t="5872" r="31034" b="33143"/>
          <a:stretch>
            <a:fillRect/>
          </a:stretch>
        </p:blipFill>
        <p:spPr>
          <a:xfrm>
            <a:off x="7562822" y="2524922"/>
            <a:ext cx="8395558" cy="6060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15472" b="15472"/>
          <a:stretch>
            <a:fillRect/>
          </a:stretch>
        </p:blipFill>
        <p:spPr>
          <a:xfrm>
            <a:off x="1157504" y="5426421"/>
            <a:ext cx="5371608" cy="878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t="59" b="59"/>
          <a:stretch>
            <a:fillRect/>
          </a:stretch>
        </p:blipFill>
        <p:spPr>
          <a:xfrm>
            <a:off x="1157504" y="7297637"/>
            <a:ext cx="4436673" cy="128776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9696" y="514350"/>
            <a:ext cx="6223104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Sanchez"/>
              </a:rPr>
              <a:t>Ideal Buck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20187"/>
            <a:ext cx="15582796" cy="83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2"/>
              </a:lnSpc>
            </a:pPr>
            <a:r>
              <a:rPr lang="en-US" sz="2387">
                <a:solidFill>
                  <a:srgbClr val="000000"/>
                </a:solidFill>
                <a:latin typeface="Sanchez"/>
              </a:rPr>
              <a:t>Assuming ideal components, design a 10 to 5 V buck converter that can supply 5 Watts. The supply should have a maximum current and voltage ripple of 5% and 1%, respectively. Assume f = 25 kHz.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087567"/>
            <a:ext cx="8115300" cy="27693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8965" y="1432453"/>
            <a:ext cx="8185035" cy="27522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8965" y="4294424"/>
            <a:ext cx="8185035" cy="27931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42902" y="1992502"/>
            <a:ext cx="7249029" cy="12211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65951" y="3579526"/>
            <a:ext cx="5575587" cy="1133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915171" y="4834040"/>
            <a:ext cx="3816811" cy="11339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65951" y="6088667"/>
            <a:ext cx="6062660" cy="7088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t="3704" b="3704"/>
          <a:stretch>
            <a:fillRect/>
          </a:stretch>
        </p:blipFill>
        <p:spPr>
          <a:xfrm>
            <a:off x="9999860" y="7042327"/>
            <a:ext cx="5441678" cy="12521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8965" y="514350"/>
            <a:ext cx="591534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Ideal Waveforms: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8298" r="87607" b="47884"/>
          <a:stretch>
            <a:fillRect/>
          </a:stretch>
        </p:blipFill>
        <p:spPr>
          <a:xfrm>
            <a:off x="390984" y="1499107"/>
            <a:ext cx="5372991" cy="28080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2115" r="87607" b="31093"/>
          <a:stretch>
            <a:fillRect/>
          </a:stretch>
        </p:blipFill>
        <p:spPr>
          <a:xfrm>
            <a:off x="8502950" y="1499107"/>
            <a:ext cx="4961569" cy="31513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72350" y="4158229"/>
            <a:ext cx="5458747" cy="21630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5977" y="4158229"/>
            <a:ext cx="4278395" cy="28185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086" r="1086"/>
          <a:stretch>
            <a:fillRect/>
          </a:stretch>
        </p:blipFill>
        <p:spPr>
          <a:xfrm>
            <a:off x="4556569" y="7205387"/>
            <a:ext cx="9575915" cy="11012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6040" b="6040"/>
          <a:stretch>
            <a:fillRect/>
          </a:stretch>
        </p:blipFill>
        <p:spPr>
          <a:xfrm>
            <a:off x="6199211" y="8305696"/>
            <a:ext cx="4607478" cy="9526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1068" y="514350"/>
            <a:ext cx="523409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Methodology: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846" y="1213357"/>
            <a:ext cx="1385253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anchez"/>
              </a:rPr>
              <a:t>Mode 1: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222882"/>
            <a:ext cx="142113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Sanchez"/>
              </a:rPr>
              <a:t>Mode 2: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259" y="6802663"/>
            <a:ext cx="56721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anchez"/>
              </a:rPr>
              <a:t>Using the volt-second balance,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7645" y="7128913"/>
            <a:ext cx="1839266" cy="20304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2794" y="8018663"/>
            <a:ext cx="2751206" cy="22289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75057" y="8018663"/>
            <a:ext cx="2622349" cy="22552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64451" y="1599679"/>
            <a:ext cx="3084922" cy="18753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0901" y="3993205"/>
            <a:ext cx="2612022" cy="20304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86231" y="1887907"/>
            <a:ext cx="13084230" cy="11366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t="5084" b="5084"/>
          <a:stretch>
            <a:fillRect/>
          </a:stretch>
        </p:blipFill>
        <p:spPr>
          <a:xfrm>
            <a:off x="4586231" y="3993205"/>
            <a:ext cx="9934066" cy="13162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86231" y="6173906"/>
            <a:ext cx="11301259" cy="155392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2880" y="247650"/>
            <a:ext cx="7101919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000000"/>
                </a:solidFill>
                <a:latin typeface="Sanchez"/>
              </a:rPr>
              <a:t>Sample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8064" y="1283449"/>
            <a:ext cx="1474629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anchez"/>
              </a:rPr>
              <a:t>Diodes: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5625" y="3417895"/>
            <a:ext cx="2180590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anchez"/>
              </a:rPr>
              <a:t>MOSFETs: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3240" y="6375558"/>
            <a:ext cx="2071053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anchez"/>
              </a:rPr>
              <a:t>Inductors: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88249" y="8854440"/>
            <a:ext cx="587105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[4] Component images courtesy of DigiKey.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71444" y="7105882"/>
            <a:ext cx="8227401" cy="20259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12805" y="1107834"/>
            <a:ext cx="6243364" cy="46967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1660" y="7022947"/>
            <a:ext cx="6925004" cy="28046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4262119"/>
            <a:ext cx="6837964" cy="27608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1526934"/>
            <a:ext cx="6837964" cy="27351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583959"/>
            <a:ext cx="5448300" cy="94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000000"/>
                </a:solidFill>
                <a:latin typeface="Sanchez"/>
              </a:rPr>
              <a:t>Example Losses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1959" y="6031906"/>
            <a:ext cx="1242637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anchez"/>
              </a:rPr>
              <a:t>High and Low resistance inductors with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anchez"/>
              </a:rPr>
              <a:t>Silicon and Schottky Diodes: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88538" y="6218140"/>
            <a:ext cx="8333515" cy="28438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14350"/>
            <a:ext cx="770683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anchez"/>
              </a:rPr>
              <a:t>Additional Waveforms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543" b="543"/>
          <a:stretch>
            <a:fillRect/>
          </a:stretch>
        </p:blipFill>
        <p:spPr>
          <a:xfrm>
            <a:off x="810485" y="6218140"/>
            <a:ext cx="8333515" cy="28438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4401" b="229"/>
          <a:stretch>
            <a:fillRect/>
          </a:stretch>
        </p:blipFill>
        <p:spPr>
          <a:xfrm>
            <a:off x="810485" y="1733661"/>
            <a:ext cx="8333515" cy="34098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553" b="553"/>
          <a:stretch>
            <a:fillRect/>
          </a:stretch>
        </p:blipFill>
        <p:spPr>
          <a:xfrm>
            <a:off x="9488538" y="1733661"/>
            <a:ext cx="8333515" cy="3409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418</Words>
  <Application>Microsoft Office PowerPoint</Application>
  <PresentationFormat>Custom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Open Sans Light</vt:lpstr>
      <vt:lpstr>Calibri</vt:lpstr>
      <vt:lpstr>Arimo</vt:lpstr>
      <vt:lpstr>Sanchez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 Converter Design</dc:title>
  <dc:creator>Michael McGarty</dc:creator>
  <cp:lastModifiedBy>Michael McGarty</cp:lastModifiedBy>
  <cp:revision>6</cp:revision>
  <dcterms:created xsi:type="dcterms:W3CDTF">2006-08-16T00:00:00Z</dcterms:created>
  <dcterms:modified xsi:type="dcterms:W3CDTF">2021-11-29T03:44:30Z</dcterms:modified>
  <dc:identifier>DAEw8SAR6Hw</dc:identifier>
</cp:coreProperties>
</file>